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315" r:id="rId3"/>
    <p:sldId id="316" r:id="rId4"/>
    <p:sldId id="317" r:id="rId5"/>
    <p:sldId id="281" r:id="rId6"/>
    <p:sldId id="318" r:id="rId7"/>
    <p:sldId id="319" r:id="rId8"/>
    <p:sldId id="321" r:id="rId9"/>
    <p:sldId id="322" r:id="rId10"/>
    <p:sldId id="324" r:id="rId11"/>
    <p:sldId id="32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97" autoAdjust="0"/>
    <p:restoredTop sz="94660"/>
  </p:normalViewPr>
  <p:slideViewPr>
    <p:cSldViewPr>
      <p:cViewPr varScale="1">
        <p:scale>
          <a:sx n="68" d="100"/>
          <a:sy n="68" d="100"/>
        </p:scale>
        <p:origin x="-1404" y="-96"/>
      </p:cViewPr>
      <p:guideLst>
        <p:guide orient="horz" pos="2160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4/5/2017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61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1524000"/>
            <a:ext cx="7239000" cy="571618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WP2.1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&amp; WP2.2 Development of master curricula in WB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HEIs</a:t>
            </a:r>
            <a:endParaRPr lang="bs-Latn-BA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5146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Prof. Giuseppe Tito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Aronica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Messina – Department of Engineering, 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ITALY</a:t>
            </a:r>
            <a:endParaRPr lang="sr-Latn-RS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Slavisa Trajkovic, M</a:t>
            </a:r>
            <a:r>
              <a:rPr lang="en-US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lan Gocic</a:t>
            </a:r>
          </a:p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Nis, Serbia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5029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Vienna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Austria, PMC meeting,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06</a:t>
            </a:r>
            <a:r>
              <a:rPr lang="it-IT" sz="18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April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</a:t>
            </a:r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363" y="3619382"/>
            <a:ext cx="1329274" cy="142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UNID – MAS - </a:t>
            </a: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Disaster Risk Management and Fire Safety</a:t>
            </a:r>
            <a:endParaRPr lang="bs-Latn-BA" sz="33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1143000"/>
          <a:ext cx="8382000" cy="5659614"/>
        </p:xfrm>
        <a:graphic>
          <a:graphicData uri="http://schemas.openxmlformats.org/drawingml/2006/table">
            <a:tbl>
              <a:tblPr/>
              <a:tblGrid>
                <a:gridCol w="763718"/>
                <a:gridCol w="2047492"/>
                <a:gridCol w="2047492"/>
                <a:gridCol w="467171"/>
                <a:gridCol w="467171"/>
                <a:gridCol w="363285"/>
                <a:gridCol w="358877"/>
                <a:gridCol w="358877"/>
                <a:gridCol w="335583"/>
                <a:gridCol w="118616"/>
                <a:gridCol w="1053718"/>
              </a:tblGrid>
              <a:tr h="38802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Course title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Semester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Type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Hours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46608" marR="4660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ECTS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2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L</a:t>
                      </a: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P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RW</a:t>
                      </a: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bs-Latn-BA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Natural disasters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M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R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sr-Latn-R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AS </a:t>
                      </a:r>
                      <a:r>
                        <a:rPr lang="bs-Latn-BA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Risk management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M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FF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9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s-Latn-BA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3.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bs-Latn-BA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Protection and rescue system 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M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bs-Latn-BA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0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Scientific methodology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M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84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5.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Elective course 1</a:t>
                      </a:r>
                      <a:r>
                        <a:rPr lang="en-U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8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bs-Latn-BA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0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Operational research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FF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bs-Latn-BA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0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Decision support models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FF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84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6.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Elective course </a:t>
                      </a:r>
                      <a:r>
                        <a:rPr lang="sr-Cyrl-CS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bs-Latn-BA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0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Public </a:t>
                      </a:r>
                      <a:r>
                        <a:rPr lang="sr-Latn-R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dministration in </a:t>
                      </a:r>
                      <a:r>
                        <a:rPr lang="sr-Latn-R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mergency </a:t>
                      </a:r>
                      <a:r>
                        <a:rPr lang="sr-Latn-R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ituations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FF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34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bs-Latn-BA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GIS technologies in natural disaster management 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FF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9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7.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09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Emergency </a:t>
                      </a:r>
                      <a:r>
                        <a:rPr lang="sr-Latn-R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anagement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M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849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8.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Elective course </a:t>
                      </a: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34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10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Operations support to civilian authorities in case of natural disasters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11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Safety management in natural disasters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 dirty="0">
                        <a:solidFill>
                          <a:srgbClr val="FF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12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Decontamination technologies 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Cyrl-CS" sz="1100" dirty="0">
                        <a:solidFill>
                          <a:srgbClr val="FF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9.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13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Research work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M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10.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</a:t>
                      </a: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 14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Master thesis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FF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M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Book Antiqua" pitchFamily="18" charset="0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23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1849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Total ECTS</a:t>
                      </a: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11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6608" marR="466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TCASU – MAS - </a:t>
            </a: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Disaster Risk Management and Fire Safety</a:t>
            </a:r>
            <a:endParaRPr lang="bs-Latn-BA" sz="33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295402"/>
          <a:ext cx="8077201" cy="5181596"/>
        </p:xfrm>
        <a:graphic>
          <a:graphicData uri="http://schemas.openxmlformats.org/drawingml/2006/table">
            <a:tbl>
              <a:tblPr/>
              <a:tblGrid>
                <a:gridCol w="369937"/>
                <a:gridCol w="659100"/>
                <a:gridCol w="2789865"/>
                <a:gridCol w="389321"/>
                <a:gridCol w="487863"/>
                <a:gridCol w="609021"/>
                <a:gridCol w="81613"/>
                <a:gridCol w="568635"/>
                <a:gridCol w="486247"/>
                <a:gridCol w="568635"/>
                <a:gridCol w="657484"/>
                <a:gridCol w="409480"/>
              </a:tblGrid>
              <a:tr h="17957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No.</a:t>
                      </a:r>
                      <a:endParaRPr lang="en-US" sz="12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2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Courses</a:t>
                      </a:r>
                      <a:endParaRPr lang="en-US" sz="12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S</a:t>
                      </a: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Type</a:t>
                      </a: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CourseStatus.</a:t>
                      </a: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Hours </a:t>
                      </a: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ECTS</a:t>
                      </a: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9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L</a:t>
                      </a: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Oth.</a:t>
                      </a: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473"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FIRST YEAR</a:t>
                      </a:r>
                      <a:endParaRPr lang="en-US" sz="12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32731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English language – higher course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32732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Research methods and scientific communications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32733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Protection and Rescue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32734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Fire Dynamics and Expertise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15">
                <a:tc gridSpan="1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Elective courses 1(elect 1 out of 2)</a:t>
                      </a:r>
                      <a:endParaRPr lang="en-US" sz="12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32735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Hazardous matters and waste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249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32736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Information technologies and protection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249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7.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32737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Fire report system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8.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32738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Crises, emergencies and protection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15">
                <a:tc gridSpan="1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Elective courses 2 (elect 1 out of 2)</a:t>
                      </a:r>
                      <a:endParaRPr lang="en-US" sz="12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8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9.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32740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Management and development of human resources in the protection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4988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10.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32741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Sustainable development and environmental protection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249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11.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32742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Professional Practice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12.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32743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Specialist Thesis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121">
                <a:tc gridSpan="1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ArialMT"/>
                          <a:cs typeface="Times New Roman"/>
                        </a:rPr>
                        <a:t>Total  ECTS</a:t>
                      </a:r>
                      <a:r>
                        <a:rPr lang="en-US" sz="1200">
                          <a:latin typeface="Book Antiqua" pitchFamily="18" charset="0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2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10668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 timing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2581573"/>
              </p:ext>
            </p:extLst>
          </p:nvPr>
        </p:nvGraphicFramePr>
        <p:xfrm>
          <a:off x="304800" y="1905000"/>
          <a:ext cx="8534400" cy="3567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601078"/>
                <a:gridCol w="744954"/>
                <a:gridCol w="576510"/>
              </a:tblGrid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2018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2019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4595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III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IV</a:t>
                      </a:r>
                      <a:endParaRPr lang="it-IT" dirty="0"/>
                    </a:p>
                  </a:txBody>
                  <a:tcPr/>
                </a:tc>
              </a:tr>
              <a:tr h="445951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WP</a:t>
                      </a:r>
                      <a:r>
                        <a:rPr lang="it-IT" b="1" baseline="0" dirty="0" smtClean="0"/>
                        <a:t> 2</a:t>
                      </a:r>
                      <a:endParaRPr lang="it-IT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15/3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14/10</a:t>
                      </a:r>
                      <a:endParaRPr lang="it-IT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rowSpan="5"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Deliverables</a:t>
                      </a:r>
                      <a:endParaRPr lang="it-IT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44595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2.5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457200" y="5638800"/>
            <a:ext cx="12593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Book Antiqua" panose="02040602050305030304" pitchFamily="18" charset="0"/>
              </a:rPr>
              <a:t>X = Report</a:t>
            </a:r>
            <a:endParaRPr lang="en-US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8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GB" altLang="it-IT" sz="2000" b="1" dirty="0" smtClean="0">
                <a:latin typeface="Book Antiqua" panose="02040602050305030304" pitchFamily="18" charset="0"/>
              </a:rPr>
              <a:t>2.1 - </a:t>
            </a:r>
            <a:r>
              <a:rPr lang="en-US" sz="2000" b="1" dirty="0" smtClean="0">
                <a:latin typeface="Book Antiqua" panose="02040602050305030304" pitchFamily="18" charset="0"/>
              </a:rPr>
              <a:t>Defined aims, specific competencies and learning outcomes of master curriculum per HEI in WB – Catalogue of courses</a:t>
            </a:r>
          </a:p>
          <a:p>
            <a:pPr marL="360363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>
                <a:latin typeface="Book Antiqua" panose="02040602050305030304" pitchFamily="18" charset="0"/>
              </a:rPr>
              <a:t>Description</a:t>
            </a:r>
          </a:p>
          <a:p>
            <a:pPr marL="355600" algn="just">
              <a:spcAft>
                <a:spcPts val="1200"/>
              </a:spcAft>
            </a:pPr>
            <a:r>
              <a:rPr lang="en-US" sz="2000" dirty="0">
                <a:latin typeface="Book Antiqua" panose="02040602050305030304" pitchFamily="18" charset="0"/>
              </a:rPr>
              <a:t>In order to develop master curriculum per HEI in WB, </a:t>
            </a:r>
            <a:r>
              <a:rPr lang="en-US" sz="2000" dirty="0" smtClean="0">
                <a:latin typeface="Book Antiqua" panose="02040602050305030304" pitchFamily="18" charset="0"/>
              </a:rPr>
              <a:t>the aims</a:t>
            </a:r>
            <a:r>
              <a:rPr lang="en-US" sz="2000" dirty="0">
                <a:latin typeface="Book Antiqua" panose="02040602050305030304" pitchFamily="18" charset="0"/>
              </a:rPr>
              <a:t>, specific competences and learning outcomes, as </a:t>
            </a:r>
            <a:r>
              <a:rPr lang="en-US" sz="2000" dirty="0" smtClean="0">
                <a:latin typeface="Book Antiqua" panose="02040602050305030304" pitchFamily="18" charset="0"/>
              </a:rPr>
              <a:t>well as </a:t>
            </a:r>
            <a:r>
              <a:rPr lang="en-US" sz="2000" dirty="0">
                <a:latin typeface="Book Antiqua" panose="02040602050305030304" pitchFamily="18" charset="0"/>
              </a:rPr>
              <a:t>teachers' competencies that will held courses for </a:t>
            </a:r>
            <a:r>
              <a:rPr lang="en-US" sz="2000" dirty="0" smtClean="0">
                <a:latin typeface="Book Antiqua" panose="02040602050305030304" pitchFamily="18" charset="0"/>
              </a:rPr>
              <a:t>master curriculum </a:t>
            </a:r>
            <a:r>
              <a:rPr lang="en-US" sz="2000" dirty="0">
                <a:latin typeface="Book Antiqua" panose="02040602050305030304" pitchFamily="18" charset="0"/>
              </a:rPr>
              <a:t>in the field of risk management of </a:t>
            </a:r>
            <a:r>
              <a:rPr lang="en-US" sz="2000" dirty="0" smtClean="0">
                <a:latin typeface="Book Antiqua" panose="02040602050305030304" pitchFamily="18" charset="0"/>
              </a:rPr>
              <a:t>natural </a:t>
            </a:r>
            <a:r>
              <a:rPr lang="it-IT" sz="2000" dirty="0" err="1" smtClean="0">
                <a:latin typeface="Book Antiqua" panose="02040602050305030304" pitchFamily="18" charset="0"/>
              </a:rPr>
              <a:t>disasters</a:t>
            </a:r>
            <a:r>
              <a:rPr lang="it-IT" sz="2000" dirty="0" smtClean="0">
                <a:latin typeface="Book Antiqua" panose="02040602050305030304" pitchFamily="18" charset="0"/>
              </a:rPr>
              <a:t> </a:t>
            </a:r>
            <a:r>
              <a:rPr lang="it-IT" sz="2000" dirty="0" err="1">
                <a:latin typeface="Book Antiqua" panose="02040602050305030304" pitchFamily="18" charset="0"/>
              </a:rPr>
              <a:t>will</a:t>
            </a:r>
            <a:r>
              <a:rPr lang="it-IT" sz="2000" dirty="0">
                <a:latin typeface="Book Antiqua" panose="02040602050305030304" pitchFamily="18" charset="0"/>
              </a:rPr>
              <a:t> be </a:t>
            </a:r>
            <a:r>
              <a:rPr lang="it-IT" sz="2000" dirty="0" err="1">
                <a:latin typeface="Book Antiqua" panose="02040602050305030304" pitchFamily="18" charset="0"/>
              </a:rPr>
              <a:t>defined</a:t>
            </a:r>
            <a:r>
              <a:rPr lang="it-IT" sz="2000" dirty="0" smtClean="0">
                <a:latin typeface="Book Antiqua" panose="02040602050305030304" pitchFamily="18" charset="0"/>
              </a:rPr>
              <a:t>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i="1" dirty="0">
                <a:latin typeface="Book Antiqua" panose="02040602050305030304" pitchFamily="18" charset="0"/>
              </a:rPr>
              <a:t>Target </a:t>
            </a:r>
            <a:r>
              <a:rPr lang="en-US" sz="2000" i="1" dirty="0" smtClean="0">
                <a:latin typeface="Book Antiqua" panose="02040602050305030304" pitchFamily="18" charset="0"/>
              </a:rPr>
              <a:t>groups</a:t>
            </a:r>
            <a:r>
              <a:rPr lang="en-US" sz="2000" dirty="0" smtClean="0">
                <a:latin typeface="Book Antiqua" panose="02040602050305030304" pitchFamily="18" charset="0"/>
              </a:rPr>
              <a:t>: Teaching staff, students</a:t>
            </a:r>
            <a:endParaRPr lang="en-US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2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304800" y="990600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Deliverables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6698" y="1676400"/>
            <a:ext cx="857049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defTabSz="901700" eaLnBrk="0" fontAlgn="base" hangingPunct="0">
              <a:spcAft>
                <a:spcPts val="1800"/>
              </a:spcAft>
              <a:buBlip>
                <a:blip r:embed="rId4"/>
              </a:buBlip>
            </a:pPr>
            <a:r>
              <a:rPr lang="en-US" sz="2000" b="1" dirty="0" smtClean="0">
                <a:latin typeface="Book Antiqua" panose="02040602050305030304" pitchFamily="18" charset="0"/>
              </a:rPr>
              <a:t>2.2 - Defined </a:t>
            </a:r>
            <a:r>
              <a:rPr lang="en-US" sz="2000" b="1" dirty="0">
                <a:latin typeface="Book Antiqua" panose="02040602050305030304" pitchFamily="18" charset="0"/>
              </a:rPr>
              <a:t>courses content and </a:t>
            </a:r>
            <a:r>
              <a:rPr lang="en-US" sz="2000" b="1" dirty="0" smtClean="0">
                <a:latin typeface="Book Antiqua" panose="02040602050305030304" pitchFamily="18" charset="0"/>
              </a:rPr>
              <a:t>syllabi</a:t>
            </a: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Description</a:t>
            </a:r>
          </a:p>
          <a:p>
            <a:pPr marL="355600" algn="just"/>
            <a:r>
              <a:rPr lang="en-US" sz="2000" dirty="0">
                <a:latin typeface="Book Antiqua" panose="02040602050305030304" pitchFamily="18" charset="0"/>
              </a:rPr>
              <a:t>The effective courses design will be guided by each WB HEI decision about wanted competences of graduate students.</a:t>
            </a:r>
          </a:p>
          <a:p>
            <a:pPr marL="355600" algn="just"/>
            <a:r>
              <a:rPr lang="en-US" sz="2000" dirty="0" smtClean="0">
                <a:latin typeface="Book Antiqua" panose="02040602050305030304" pitchFamily="18" charset="0"/>
              </a:rPr>
              <a:t>The </a:t>
            </a:r>
            <a:r>
              <a:rPr lang="en-US" sz="2000" dirty="0">
                <a:latin typeface="Book Antiqua" panose="02040602050305030304" pitchFamily="18" charset="0"/>
              </a:rPr>
              <a:t>syllabi will consist of the following </a:t>
            </a:r>
            <a:r>
              <a:rPr lang="it-IT" sz="2000" dirty="0" err="1">
                <a:latin typeface="Book Antiqua" panose="02040602050305030304" pitchFamily="18" charset="0"/>
              </a:rPr>
              <a:t>components</a:t>
            </a:r>
            <a:r>
              <a:rPr lang="it-IT" sz="2000" dirty="0">
                <a:latin typeface="Book Antiqua" panose="02040602050305030304" pitchFamily="18" charset="0"/>
              </a:rPr>
              <a:t>: </a:t>
            </a:r>
            <a:r>
              <a:rPr lang="it-IT" sz="2000" u="sng" dirty="0" err="1">
                <a:latin typeface="Book Antiqua" panose="02040602050305030304" pitchFamily="18" charset="0"/>
              </a:rPr>
              <a:t>course</a:t>
            </a:r>
            <a:r>
              <a:rPr lang="it-IT" sz="2000" u="sng" dirty="0">
                <a:latin typeface="Book Antiqua" panose="02040602050305030304" pitchFamily="18" charset="0"/>
              </a:rPr>
              <a:t> </a:t>
            </a:r>
            <a:r>
              <a:rPr lang="it-IT" sz="2000" u="sng" dirty="0" err="1">
                <a:latin typeface="Book Antiqua" panose="02040602050305030304" pitchFamily="18" charset="0"/>
              </a:rPr>
              <a:t>description</a:t>
            </a:r>
            <a:r>
              <a:rPr lang="it-IT" sz="2000" dirty="0">
                <a:latin typeface="Book Antiqua" panose="02040602050305030304" pitchFamily="18" charset="0"/>
              </a:rPr>
              <a:t> (</a:t>
            </a:r>
            <a:r>
              <a:rPr lang="it-IT" sz="2000" dirty="0" err="1">
                <a:latin typeface="Book Antiqua" panose="02040602050305030304" pitchFamily="18" charset="0"/>
              </a:rPr>
              <a:t>course</a:t>
            </a:r>
            <a:r>
              <a:rPr lang="it-IT" sz="2000" dirty="0">
                <a:latin typeface="Book Antiqua" panose="02040602050305030304" pitchFamily="18" charset="0"/>
              </a:rPr>
              <a:t> </a:t>
            </a:r>
            <a:r>
              <a:rPr lang="it-IT" sz="2000" dirty="0" err="1">
                <a:latin typeface="Book Antiqua" panose="02040602050305030304" pitchFamily="18" charset="0"/>
              </a:rPr>
              <a:t>content</a:t>
            </a:r>
            <a:r>
              <a:rPr lang="it-IT" sz="2000" dirty="0">
                <a:latin typeface="Book Antiqua" panose="02040602050305030304" pitchFamily="18" charset="0"/>
              </a:rPr>
              <a:t>, </a:t>
            </a:r>
            <a:r>
              <a:rPr lang="it-IT" sz="2000" dirty="0" err="1" smtClean="0">
                <a:latin typeface="Book Antiqua" panose="02040602050305030304" pitchFamily="18" charset="0"/>
              </a:rPr>
              <a:t>learning</a:t>
            </a:r>
            <a:r>
              <a:rPr lang="it-IT" sz="2000" dirty="0" smtClean="0"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atin typeface="Book Antiqua" panose="02040602050305030304" pitchFamily="18" charset="0"/>
              </a:rPr>
              <a:t>objectives</a:t>
            </a:r>
            <a:r>
              <a:rPr lang="en-US" sz="2000" dirty="0">
                <a:latin typeface="Book Antiqua" panose="02040602050305030304" pitchFamily="18" charset="0"/>
              </a:rPr>
              <a:t>, characteristics of class meetings, logistics), </a:t>
            </a:r>
            <a:r>
              <a:rPr lang="en-US" sz="2000" u="sng" dirty="0">
                <a:latin typeface="Book Antiqua" panose="02040602050305030304" pitchFamily="18" charset="0"/>
              </a:rPr>
              <a:t>course topics and assignments </a:t>
            </a:r>
            <a:r>
              <a:rPr lang="en-US" sz="2000" dirty="0">
                <a:latin typeface="Book Antiqua" panose="02040602050305030304" pitchFamily="18" charset="0"/>
              </a:rPr>
              <a:t>(schedule of topics, readings and assignments, projects and </a:t>
            </a:r>
            <a:r>
              <a:rPr lang="en-US" sz="2000" dirty="0" smtClean="0">
                <a:latin typeface="Book Antiqua" panose="02040602050305030304" pitchFamily="18" charset="0"/>
              </a:rPr>
              <a:t>exams), </a:t>
            </a:r>
            <a:r>
              <a:rPr lang="en-US" sz="2000" u="sng" dirty="0" smtClean="0">
                <a:latin typeface="Book Antiqua" panose="02040602050305030304" pitchFamily="18" charset="0"/>
              </a:rPr>
              <a:t>course </a:t>
            </a:r>
            <a:r>
              <a:rPr lang="en-US" sz="2000" u="sng" dirty="0">
                <a:latin typeface="Book Antiqua" panose="02040602050305030304" pitchFamily="18" charset="0"/>
              </a:rPr>
              <a:t>policies and values </a:t>
            </a:r>
            <a:r>
              <a:rPr lang="en-US" sz="2000" dirty="0">
                <a:latin typeface="Book Antiqua" panose="02040602050305030304" pitchFamily="18" charset="0"/>
              </a:rPr>
              <a:t>(inclusiveness, integrity, responsibility, expectations for success). 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355600" algn="just">
              <a:spcAft>
                <a:spcPts val="1200"/>
              </a:spcAft>
            </a:pPr>
            <a:r>
              <a:rPr lang="en-US" sz="2000" dirty="0" smtClean="0">
                <a:latin typeface="Book Antiqua" panose="02040602050305030304" pitchFamily="18" charset="0"/>
              </a:rPr>
              <a:t>The design of all proposed curricula will be discussed with experts from EU partner </a:t>
            </a:r>
            <a:r>
              <a:rPr lang="it-IT" sz="2000" dirty="0" err="1" smtClean="0">
                <a:latin typeface="Book Antiqua" panose="02040602050305030304" pitchFamily="18" charset="0"/>
              </a:rPr>
              <a:t>institutions</a:t>
            </a:r>
            <a:r>
              <a:rPr lang="it-IT" sz="2000" dirty="0" smtClean="0">
                <a:latin typeface="Book Antiqua" panose="02040602050305030304" pitchFamily="18" charset="0"/>
              </a:rPr>
              <a:t>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360363" lvl="0" indent="-360363" defTabSz="901700" eaLnBrk="0" fontAlgn="base" hangingPunct="0">
              <a:spcAft>
                <a:spcPts val="600"/>
              </a:spcAft>
              <a:buBlip>
                <a:blip r:embed="rId4"/>
              </a:buBlip>
            </a:pPr>
            <a:r>
              <a:rPr lang="en-US" sz="2000" i="1" dirty="0" smtClean="0">
                <a:latin typeface="Book Antiqua" panose="02040602050305030304" pitchFamily="18" charset="0"/>
              </a:rPr>
              <a:t>Target groups</a:t>
            </a:r>
            <a:r>
              <a:rPr lang="en-US" sz="2000" dirty="0" smtClean="0">
                <a:latin typeface="Book Antiqua" panose="02040602050305030304" pitchFamily="18" charset="0"/>
              </a:rPr>
              <a:t>: Teaching staff, students, administrative staff</a:t>
            </a:r>
          </a:p>
        </p:txBody>
      </p:sp>
    </p:spTree>
    <p:extLst>
      <p:ext uri="{BB962C8B-B14F-4D97-AF65-F5344CB8AC3E}">
        <p14:creationId xmlns:p14="http://schemas.microsoft.com/office/powerpoint/2010/main" xmlns="" val="39863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 – MAS - </a:t>
            </a:r>
            <a:r>
              <a:rPr lang="sr-Cyrl-C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Natural disaster risk management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304925"/>
            <a:ext cx="7934325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UPKM – MAS - </a:t>
            </a:r>
            <a:r>
              <a:rPr lang="sr-Cyrl-CS" sz="31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Natural disaster risk management</a:t>
            </a:r>
            <a:endParaRPr lang="bs-Latn-BA" sz="31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1" y="1219201"/>
          <a:ext cx="7924799" cy="5705705"/>
        </p:xfrm>
        <a:graphic>
          <a:graphicData uri="http://schemas.openxmlformats.org/drawingml/2006/table">
            <a:tbl>
              <a:tblPr/>
              <a:tblGrid>
                <a:gridCol w="742225"/>
                <a:gridCol w="5071872"/>
                <a:gridCol w="881392"/>
                <a:gridCol w="1229310"/>
              </a:tblGrid>
              <a:tr h="16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  1. semester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Subjects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ECTS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status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Natural Disaster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Disaster Mitigation and Safety Education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5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Monitoring in prevention, recording and estimation of Natural disasters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Natural disasters risk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assesment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Information technologies in Natural Disasters Management 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Transportation Systems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Environmental Risk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Spatial Planing and risk management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Hydrosphere Disaster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10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Earthquake Disaster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Fire Disaster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Geodisaster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   2. semester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Course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ECTS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status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Disaster Response and Recovery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Systemic mitigation measures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Power suppply in Post Disaster Period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Emergency Service Organization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Post disaster measures in waste, water and sewer management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Urban Design for Disaster Mitigation</a:t>
                      </a:r>
                    </a:p>
                  </a:txBody>
                  <a:tcPr marL="54091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Natural disasters with participation of chemical agents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Crysis Management and Communication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Landslides Mechanisms and Numerical Modeling 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10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Master Thesis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15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010" marR="6010" marT="60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010" marR="6010" marT="6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KPA – MAS - </a:t>
            </a:r>
            <a:r>
              <a:rPr lang="sr-Cyrl-C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Natural disaster risk management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9600" y="1219200"/>
          <a:ext cx="7772403" cy="5426664"/>
        </p:xfrm>
        <a:graphic>
          <a:graphicData uri="http://schemas.openxmlformats.org/drawingml/2006/table">
            <a:tbl>
              <a:tblPr/>
              <a:tblGrid>
                <a:gridCol w="488911"/>
                <a:gridCol w="623840"/>
                <a:gridCol w="138066"/>
                <a:gridCol w="2879325"/>
                <a:gridCol w="396459"/>
                <a:gridCol w="348984"/>
                <a:gridCol w="355646"/>
                <a:gridCol w="361478"/>
                <a:gridCol w="433107"/>
                <a:gridCol w="433107"/>
                <a:gridCol w="638833"/>
                <a:gridCol w="674647"/>
              </a:tblGrid>
              <a:tr h="177633">
                <a:tc gridSpan="4">
                  <a:txBody>
                    <a:bodyPr/>
                    <a:lstStyle/>
                    <a:p>
                      <a:pPr indent="28448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Cyrl-CS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en-GB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semester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II </a:t>
                      </a:r>
                      <a:r>
                        <a:rPr lang="en-GB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semester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spc="-50">
                          <a:latin typeface="Book Antiqua" pitchFamily="18" charset="0"/>
                          <a:ea typeface="Calibri"/>
                          <a:cs typeface="Times New Roman"/>
                        </a:rPr>
                        <a:t>Total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ECTS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9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No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Code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Course title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L</a:t>
                      </a: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P</a:t>
                      </a: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RW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L</a:t>
                      </a: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P</a:t>
                      </a: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RW</a:t>
                      </a:r>
                      <a:endParaRPr lang="en-US" sz="1200" b="1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9533" marR="49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547"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First semester</a:t>
                      </a:r>
                      <a:endParaRPr lang="en-US" sz="1200" b="1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637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7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14.1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Scientific methodology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latin typeface="Book Antiqua" pitchFamily="18" charset="0"/>
                          <a:ea typeface="Calibri"/>
                          <a:cs typeface="Times New Roman"/>
                        </a:rPr>
                        <a:t>75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latin typeface="Book Antiqua" pitchFamily="18" charset="0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7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14.2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Risk management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75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3.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7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14.3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" marR="48895" indent="-330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Elective course 1 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75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latin typeface="Book Antiqua" pitchFamily="18" charset="0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7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14.4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Elective course</a:t>
                      </a: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 2 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75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9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TOTAL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7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12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300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40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69"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Second semester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7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569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МР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Master thesis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96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Book Antiqua" pitchFamily="18" charset="0"/>
                          <a:ea typeface="Calibri"/>
                          <a:cs typeface="Times New Roman"/>
                        </a:rPr>
                        <a:t>TOTAL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20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6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Elective courses</a:t>
                      </a:r>
                      <a:endParaRPr lang="en-US" sz="1200" i="1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Cyrl-C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68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14.5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Book Antiqua" pitchFamily="18" charset="0"/>
                          <a:ea typeface="Calibri"/>
                          <a:cs typeface="Times New Roman"/>
                        </a:rPr>
                        <a:t>Rescue operations in natural disasters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2.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14.6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Risk m</a:t>
                      </a:r>
                      <a:r>
                        <a:rPr lang="sr-Cyrl-CS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odeling in natural disasters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3.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14.7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Information and communication technologies in natural disasters risk management 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4.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14.8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Prevention and elimination of serious crime in terms of natural disasters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5.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14.9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Law on protection and emergency situations</a:t>
                      </a:r>
                      <a:endParaRPr lang="en-US" sz="1200" b="1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6.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14.10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Police and natural disasters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7.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14.11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Crisis management and communications in natural disasters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8.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14.12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Business continuity management in terms of natural disasters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3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9.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Book Antiqua" pitchFamily="18" charset="0"/>
                          <a:ea typeface="Calibri"/>
                          <a:cs typeface="Times New Roman"/>
                        </a:rPr>
                        <a:t>14.13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r-Cyrl-CS" sz="12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anagement of migration in terms of natural disasters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775">
                <a:tc grid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TOTAL </a:t>
                      </a:r>
                      <a:endParaRPr lang="en-US" sz="1200" b="1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49533" marR="130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20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Book Antiqua" pitchFamily="18" charset="0"/>
                          <a:ea typeface="Calibri"/>
                          <a:cs typeface="Times New Roman"/>
                        </a:rPr>
                        <a:t>300</a:t>
                      </a:r>
                      <a:endParaRPr lang="en-US" sz="12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60</a:t>
                      </a:r>
                      <a:endParaRPr lang="en-US" sz="12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9533" marR="495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UNSA – MAS - </a:t>
            </a:r>
            <a:r>
              <a:rPr lang="sr-Cyrl-C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Natural disaster risk management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1219200"/>
          <a:ext cx="8000999" cy="5387738"/>
        </p:xfrm>
        <a:graphic>
          <a:graphicData uri="http://schemas.openxmlformats.org/drawingml/2006/table">
            <a:tbl>
              <a:tblPr/>
              <a:tblGrid>
                <a:gridCol w="622697"/>
                <a:gridCol w="4255091"/>
                <a:gridCol w="729723"/>
                <a:gridCol w="622697"/>
                <a:gridCol w="739451"/>
                <a:gridCol w="1031340"/>
              </a:tblGrid>
              <a:tr h="1539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 YEAR     1. semester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I SEMESTER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Subjects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Lecture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Exercises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ECTS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status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Natural Hazards, Risk and Engineering 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GIS and statistics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Geodesy (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topo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- 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modely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)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Geomodelling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Meteorology and Hydrology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Daljinska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detekcija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Hidromehanika 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River engineering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Geotechnics and Geology 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10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Spatial Planing and risk management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Structural dynamics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Engineering Seismology &amp; Earthquake Geotechnics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13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Finite Element Method in Civil Engineering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 YEAR     2. semester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I SEMESTER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Subjects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Lecture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Exercises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ECTS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status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River flood Management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River basin management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Geostatistika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Drought Management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Fluvial geomorphology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Fire Management 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Seismic Design of Structures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Advanced Finite Element Method in Civil Engineering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Landslides Mechanisms and Numerical Modeling 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6158" marR="6158" marT="61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6158" marR="6158" marT="61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65100" y="814509"/>
            <a:ext cx="6400800" cy="57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UNSA – MAS - </a:t>
            </a:r>
            <a:r>
              <a:rPr lang="sr-Cyrl-C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Natural disaster risk management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397" y="1396642"/>
          <a:ext cx="8077202" cy="5049313"/>
        </p:xfrm>
        <a:graphic>
          <a:graphicData uri="http://schemas.openxmlformats.org/drawingml/2006/table">
            <a:tbl>
              <a:tblPr/>
              <a:tblGrid>
                <a:gridCol w="628627"/>
                <a:gridCol w="4295618"/>
                <a:gridCol w="736673"/>
                <a:gridCol w="628627"/>
                <a:gridCol w="746494"/>
                <a:gridCol w="1041163"/>
              </a:tblGrid>
              <a:tr h="183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II YEAR     3. semester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I SEMESTER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Subjects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Lecture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Exercises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ECTS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status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Flood risk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mangement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Debris flow and flood management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Integrated Water Management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Risk projecting and evaluation 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Numerical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Modelling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B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Advanced Seismic Design of Structures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Risk projects and Assessment of Existing Structures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8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Seismic Vulnerability Reductions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Experimental structural evaluation and rehabilitation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10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Assessment and rehabilitation of Monuments and Historical Constructions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11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In-situ Testing and Monitoring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1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Landslide Mitigation Measures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II YEAR     4. semester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II SEMESTER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ECTS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4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Thesis project: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4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Flood management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4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Eartquake 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4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Landslide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7125" marR="7125" marT="71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TOTAL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30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 </a:t>
                      </a:r>
                    </a:p>
                  </a:txBody>
                  <a:tcPr marL="7125" marR="7125" marT="7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37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1642</Words>
  <Application>Microsoft Office PowerPoint</Application>
  <PresentationFormat>On-screen Show (4:3)</PresentationFormat>
  <Paragraphs>832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Development of master curricula for natural disasters risk management in Western Balkan countries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91</cp:revision>
  <dcterms:created xsi:type="dcterms:W3CDTF">2006-08-16T00:00:00Z</dcterms:created>
  <dcterms:modified xsi:type="dcterms:W3CDTF">2017-04-05T21:48:57Z</dcterms:modified>
</cp:coreProperties>
</file>